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23"/>
  </p:notes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12-Apr-21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5A9D-2034-43A0-8CC4-56A06FE630E6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29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95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435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746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52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674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03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3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8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9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5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3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4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90C348E-FFE0-4E6D-ADF6-D74F6D9755A2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3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F20994C-E75A-463D-B1FB-9A4B00C17887}" type="datetime1">
              <a:rPr lang="en-US" smtClean="0"/>
              <a:t>12-Apr-21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10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-5741" y="-37092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8" y="526216"/>
            <a:ext cx="12025222" cy="3200400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EMERGENCY AUTOMOBILE TECHNIAN SERVICE </a:t>
            </a:r>
            <a:r>
              <a:rPr lang="en-US" sz="7200" b="1" i="1" dirty="0" smtClean="0">
                <a:solidFill>
                  <a:schemeClr val="accent5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(MACHANIC KOTHAY ?)</a:t>
            </a:r>
            <a:endParaRPr lang="en-US" sz="7200" b="1" i="1" dirty="0">
              <a:solidFill>
                <a:schemeClr val="accent5">
                  <a:lumMod val="75000"/>
                </a:schemeClr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406" y="4720374"/>
            <a:ext cx="9228201" cy="164592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GROUP - 07</a:t>
            </a:r>
            <a:endParaRPr lang="en-US" sz="4000" b="1" u="sng" dirty="0">
              <a:solidFill>
                <a:schemeClr val="accent3">
                  <a:lumMod val="75000"/>
                </a:schemeClr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228" y="83389"/>
            <a:ext cx="9905998" cy="128821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6" y="1061049"/>
            <a:ext cx="10755221" cy="5072332"/>
          </a:xfrm>
        </p:spPr>
      </p:pic>
      <p:sp>
        <p:nvSpPr>
          <p:cNvPr id="5" name="TextBox 4"/>
          <p:cNvSpPr txBox="1"/>
          <p:nvPr/>
        </p:nvSpPr>
        <p:spPr>
          <a:xfrm>
            <a:off x="828136" y="6280031"/>
            <a:ext cx="5201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</a:rPr>
              <a:t>LINKS 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https://github.com/SK-SHADIK/SOFTWARE-ENGINEERING </a:t>
            </a:r>
          </a:p>
        </p:txBody>
      </p:sp>
    </p:spTree>
    <p:extLst>
      <p:ext uri="{BB962C8B-B14F-4D97-AF65-F5344CB8AC3E}">
        <p14:creationId xmlns:p14="http://schemas.microsoft.com/office/powerpoint/2010/main" val="16625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60" y="17253"/>
            <a:ext cx="9905998" cy="126233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47" y="1052424"/>
            <a:ext cx="6426679" cy="5374310"/>
          </a:xfrm>
        </p:spPr>
      </p:pic>
    </p:spTree>
    <p:extLst>
      <p:ext uri="{BB962C8B-B14F-4D97-AF65-F5344CB8AC3E}">
        <p14:creationId xmlns:p14="http://schemas.microsoft.com/office/powerpoint/2010/main" val="20530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6" y="0"/>
            <a:ext cx="9905998" cy="77925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9" y="915838"/>
            <a:ext cx="3250022" cy="36561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2" y="4582221"/>
            <a:ext cx="3319150" cy="2027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01" y="1020792"/>
            <a:ext cx="3939881" cy="515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12" y="2040522"/>
            <a:ext cx="385605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156" y="83388"/>
            <a:ext cx="9905998" cy="121057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SCHEDULING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2" y="1820174"/>
            <a:ext cx="6564256" cy="48739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66" y="1820174"/>
            <a:ext cx="4561919" cy="4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99" y="0"/>
            <a:ext cx="9905998" cy="141760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 ESTIMATION &amp; BUDGETING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50830"/>
            <a:ext cx="9905998" cy="5434641"/>
          </a:xfrm>
        </p:spPr>
        <p:txBody>
          <a:bodyPr>
            <a:normAutofit fontScale="77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Effort = PM = Coefficient*(SLOC/1000)^</a:t>
            </a:r>
            <a:r>
              <a:rPr lang="en-US" b="1" dirty="0" smtClean="0">
                <a:effectLst/>
              </a:rPr>
              <a:t>P</a:t>
            </a:r>
            <a:endParaRPr lang="en-US" dirty="0">
              <a:effectLst/>
            </a:endParaRPr>
          </a:p>
          <a:p>
            <a:pPr marL="0" lvl="0" indent="0">
              <a:buNone/>
            </a:pPr>
            <a:r>
              <a:rPr lang="en-US" dirty="0" smtClean="0">
                <a:effectLst/>
              </a:rPr>
              <a:t>                          = </a:t>
            </a:r>
            <a:r>
              <a:rPr lang="en-US" dirty="0">
                <a:effectLst/>
              </a:rPr>
              <a:t>2.4(20000/1000)^1.05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Development time = DM = 2.50*(PM)^T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2.50*(55)^.38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11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Required number of people = ST = PM/DM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                      = </a:t>
            </a:r>
            <a:r>
              <a:rPr lang="en-US" dirty="0">
                <a:effectLst/>
              </a:rPr>
              <a:t>45/11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Designing &amp; Coding = 11*22*8 [11 month, 22 days , 8h]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1936 h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Total </a:t>
            </a:r>
            <a:r>
              <a:rPr lang="en-US" b="1" dirty="0" err="1">
                <a:effectLst/>
              </a:rPr>
              <a:t>sal</a:t>
            </a:r>
            <a:r>
              <a:rPr lang="en-US" b="1" dirty="0">
                <a:effectLst/>
              </a:rPr>
              <a:t>(day) = 1936*1200 [1h salary =1200tk]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</a:t>
            </a:r>
            <a:r>
              <a:rPr lang="en-US" dirty="0" smtClean="0">
                <a:effectLst/>
              </a:rPr>
              <a:t>= 2323200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[5 day salary] (So, 1 day </a:t>
            </a:r>
            <a:r>
              <a:rPr lang="en-US" dirty="0" err="1">
                <a:effectLst/>
              </a:rPr>
              <a:t>sal</a:t>
            </a:r>
            <a:r>
              <a:rPr lang="en-US" dirty="0">
                <a:effectLst/>
              </a:rPr>
              <a:t>=464640)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Per month salary = (</a:t>
            </a:r>
            <a:r>
              <a:rPr lang="en-US" b="1" dirty="0" smtClean="0">
                <a:effectLst/>
              </a:rPr>
              <a:t>464640/11)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= 42240 </a:t>
            </a:r>
            <a:r>
              <a:rPr lang="en-US" dirty="0" err="1" smtClean="0">
                <a:effectLst/>
              </a:rPr>
              <a:t>tk</a:t>
            </a:r>
            <a:r>
              <a:rPr lang="en-US" dirty="0" smtClean="0">
                <a:effectLst/>
              </a:rPr>
              <a:t>(1 day)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 smtClean="0">
                <a:effectLst/>
              </a:rPr>
              <a:t>Requirement </a:t>
            </a:r>
            <a:r>
              <a:rPr lang="en-US" b="1" dirty="0">
                <a:effectLst/>
              </a:rPr>
              <a:t>Analysis = 15*8*600 [15 days, 600 per h </a:t>
            </a:r>
            <a:r>
              <a:rPr lang="en-US" b="1" dirty="0" err="1">
                <a:effectLst/>
              </a:rPr>
              <a:t>sal</a:t>
            </a:r>
            <a:r>
              <a:rPr lang="en-US" b="1" dirty="0">
                <a:effectLst/>
              </a:rPr>
              <a:t>]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      =</a:t>
            </a:r>
            <a:r>
              <a:rPr lang="en-US" dirty="0">
                <a:effectLst/>
              </a:rPr>
              <a:t>72000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7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32" y="0"/>
            <a:ext cx="9905998" cy="15556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 ESTIMATION &amp; BUDGETING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59457"/>
            <a:ext cx="9905998" cy="5477773"/>
          </a:xfrm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Maintenance =  2*5*6*2500 [per week 2h, 6mon]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150000 </a:t>
            </a:r>
            <a:r>
              <a:rPr lang="en-US" dirty="0" err="1" smtClean="0">
                <a:effectLst/>
              </a:rPr>
              <a:t>tk</a:t>
            </a:r>
            <a:endParaRPr lang="en-US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Travel Expense = 11*5000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55000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Office  Rent = 20000*12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240000 [per month 20000]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Utilities Expenses = 3500*12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 smtClean="0">
                <a:effectLst/>
              </a:rPr>
              <a:t>42000</a:t>
            </a:r>
            <a:endParaRPr lang="en-US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Training/Hardware = </a:t>
            </a:r>
            <a:r>
              <a:rPr lang="en-US" b="1" dirty="0" smtClean="0">
                <a:effectLst/>
              </a:rPr>
              <a:t>3000*12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 smtClean="0">
                <a:effectLst/>
              </a:rPr>
              <a:t>36000</a:t>
            </a:r>
            <a:endParaRPr lang="en-US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Cost = </a:t>
            </a:r>
            <a:r>
              <a:rPr lang="en-US" b="1" dirty="0" smtClean="0">
                <a:effectLst/>
              </a:rPr>
              <a:t>2323200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42240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72000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150000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55000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240000 </a:t>
            </a:r>
            <a:r>
              <a:rPr lang="en-US" b="1" dirty="0">
                <a:effectLst/>
              </a:rPr>
              <a:t>+</a:t>
            </a:r>
            <a:r>
              <a:rPr lang="en-US" b="1" dirty="0" smtClean="0">
                <a:effectLst/>
              </a:rPr>
              <a:t>42000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</a:t>
            </a:r>
            <a:r>
              <a:rPr lang="en-US" dirty="0" smtClean="0">
                <a:effectLst/>
              </a:rPr>
              <a:t>= </a:t>
            </a:r>
            <a:r>
              <a:rPr lang="en-US" dirty="0" smtClean="0">
                <a:effectLst/>
              </a:rPr>
              <a:t>2924440 </a:t>
            </a:r>
            <a:r>
              <a:rPr lang="en-US" dirty="0" err="1">
                <a:effectLst/>
              </a:rPr>
              <a:t>tk</a:t>
            </a:r>
            <a:endParaRPr lang="en-US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Profit margin = </a:t>
            </a:r>
            <a:r>
              <a:rPr lang="en-US" b="1" dirty="0" smtClean="0">
                <a:effectLst/>
              </a:rPr>
              <a:t>2924440*15</a:t>
            </a:r>
            <a:r>
              <a:rPr lang="en-US" b="1" dirty="0">
                <a:effectLst/>
              </a:rPr>
              <a:t>%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</a:t>
            </a:r>
            <a:r>
              <a:rPr lang="en-US" smtClean="0">
                <a:effectLst/>
              </a:rPr>
              <a:t>= </a:t>
            </a:r>
            <a:r>
              <a:rPr lang="en-US" smtClean="0">
                <a:effectLst/>
              </a:rPr>
              <a:t>438666 </a:t>
            </a:r>
            <a:r>
              <a:rPr lang="en-US" dirty="0" err="1">
                <a:effectLst/>
              </a:rPr>
              <a:t>tk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Pay bill (client) = </a:t>
            </a:r>
            <a:r>
              <a:rPr lang="en-US" b="1" dirty="0" smtClean="0">
                <a:effectLst/>
              </a:rPr>
              <a:t>33,63,106 </a:t>
            </a:r>
            <a:r>
              <a:rPr lang="en-US" b="1" dirty="0" err="1">
                <a:effectLst/>
              </a:rPr>
              <a:t>tk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04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7" y="100642"/>
            <a:ext cx="9905998" cy="146073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798" y="1906439"/>
            <a:ext cx="9905998" cy="41866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project is estimated any kind of the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mechanical problems of the vehicles on an emergency basis, which will give the user a safe and secure solution</a:t>
            </a:r>
            <a:r>
              <a:rPr lang="en-US" sz="28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software system </a:t>
            </a:r>
            <a:r>
              <a:rPr lang="en-US" sz="28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very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beneficial to us as it fulfils all the requirements of a software. </a:t>
            </a:r>
            <a:r>
              <a:rPr lang="en-US" sz="2800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will help users to contact with the technicians at any emergency </a:t>
            </a:r>
            <a:r>
              <a:rPr lang="en-US" sz="28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situations.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28" y="143800"/>
            <a:ext cx="9905998" cy="134998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ANSWER SESSION 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21" y="818790"/>
            <a:ext cx="11430000" cy="2735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 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89" y="3077583"/>
            <a:ext cx="2714445" cy="3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0" y="271444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7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28" y="66136"/>
            <a:ext cx="9905998" cy="16764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3449" y="1433422"/>
            <a:ext cx="8520173" cy="490699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effectLst/>
              </a:rPr>
              <a:t>TAZRIAN ZAMAN </a:t>
            </a:r>
            <a:r>
              <a:rPr lang="en-US" sz="2800" b="1" dirty="0" smtClean="0">
                <a:effectLst/>
              </a:rPr>
              <a:t>TUSHTI ( 19-39433-1 )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 smtClean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effectLst/>
              </a:rPr>
              <a:t>KHANDAKER MD. TOUSIF </a:t>
            </a:r>
            <a:r>
              <a:rPr lang="en-US" sz="2800" b="1" dirty="0" smtClean="0">
                <a:effectLst/>
              </a:rPr>
              <a:t>ISLAM ( 19-39407-1 )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 smtClean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 smtClean="0">
                <a:effectLst/>
              </a:rPr>
              <a:t>HASAN</a:t>
            </a:r>
            <a:r>
              <a:rPr lang="en-US" sz="2800" b="1" dirty="0">
                <a:effectLst/>
              </a:rPr>
              <a:t>, </a:t>
            </a:r>
            <a:r>
              <a:rPr lang="en-US" sz="2800" b="1" dirty="0" smtClean="0">
                <a:effectLst/>
              </a:rPr>
              <a:t>SHADIK ( 19-39357-1 )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 smtClean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effectLst/>
              </a:rPr>
              <a:t>AFIQUE </a:t>
            </a:r>
            <a:r>
              <a:rPr lang="en-US" sz="2800" b="1" dirty="0" smtClean="0">
                <a:effectLst/>
              </a:rPr>
              <a:t>SADIQUE ( 19-39708-1 )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98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366" y="1905000"/>
            <a:ext cx="5310846" cy="435777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 GENERATION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OR MOCK DESIGN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1" y="1905001"/>
            <a:ext cx="5397411" cy="43577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SCHEDULING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EFFORT ESTIMATION &amp;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BUDGETING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18" y="77637"/>
            <a:ext cx="9905998" cy="122495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90445"/>
            <a:ext cx="9905998" cy="535700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Reconditioned vehicles are used more in Bangladesh. These cars can have mechanical problems at any time. Passengers suffer especially if there is a mechanical problem while driving on the highway. They can't find automobile technicians anywhere on the highway</a:t>
            </a: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That's </a:t>
            </a: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they have to rent another vehicle and take the wrecked vehicle. As a result they waste their valuable time as well as spend extra </a:t>
            </a: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money.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solve this problem, we are introducing a system through which the driver of the vehicle can get the service immediately by contacting with the nearest automobile technician via location sharing.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Those </a:t>
            </a: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 drive vehicles are our target </a:t>
            </a: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audience.</a:t>
            </a:r>
            <a:endParaRPr lang="en-US" sz="2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the total number of vehicles in Bangladesh 5004130.000 Unit [year 2019] . And whose number is increasing day by </a:t>
            </a:r>
            <a:r>
              <a:rPr lang="en-US" sz="2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day. In </a:t>
            </a: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addition, customers will be able to receive their desired service from the technician of their choice from home. As a result, customers do not have to go to any workshop with their vehicle.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3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44" y="0"/>
            <a:ext cx="9905998" cy="104667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58" y="1224951"/>
            <a:ext cx="5581292" cy="5365630"/>
          </a:xfrm>
        </p:spPr>
      </p:pic>
    </p:spTree>
    <p:extLst>
      <p:ext uri="{BB962C8B-B14F-4D97-AF65-F5344CB8AC3E}">
        <p14:creationId xmlns:p14="http://schemas.microsoft.com/office/powerpoint/2010/main" val="34683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15" y="0"/>
            <a:ext cx="9905998" cy="143198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24" y="1431985"/>
            <a:ext cx="4951563" cy="5175849"/>
          </a:xfrm>
        </p:spPr>
      </p:pic>
    </p:spTree>
    <p:extLst>
      <p:ext uri="{BB962C8B-B14F-4D97-AF65-F5344CB8AC3E}">
        <p14:creationId xmlns:p14="http://schemas.microsoft.com/office/powerpoint/2010/main" val="423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81" y="0"/>
            <a:ext cx="9905998" cy="139172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OR MOCK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07" y="1018360"/>
            <a:ext cx="2876951" cy="5839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33" y="1025324"/>
            <a:ext cx="2905530" cy="5832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41" y="1018360"/>
            <a:ext cx="2809414" cy="5839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" y="1018360"/>
            <a:ext cx="2829320" cy="583964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81" y="0"/>
            <a:ext cx="9905998" cy="139172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OR MOCK DESIGN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50" y="1039328"/>
            <a:ext cx="2849886" cy="581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102" y="1064650"/>
            <a:ext cx="2904762" cy="5793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4" y="1064650"/>
            <a:ext cx="2695951" cy="5818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33" y="1039328"/>
            <a:ext cx="2876951" cy="57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92" y="-8626"/>
            <a:ext cx="9905998" cy="161601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5" y="1147313"/>
            <a:ext cx="7247667" cy="5101191"/>
          </a:xfrm>
        </p:spPr>
      </p:pic>
      <p:sp>
        <p:nvSpPr>
          <p:cNvPr id="5" name="TextBox 4"/>
          <p:cNvSpPr txBox="1"/>
          <p:nvPr/>
        </p:nvSpPr>
        <p:spPr>
          <a:xfrm>
            <a:off x="1145835" y="6343395"/>
            <a:ext cx="763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LINKS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https://mechanickothay.atlassian.net/secure/Dashboard.jspa?selectPageId=10001</a:t>
            </a:r>
          </a:p>
        </p:txBody>
      </p:sp>
    </p:spTree>
    <p:extLst>
      <p:ext uri="{BB962C8B-B14F-4D97-AF65-F5344CB8AC3E}">
        <p14:creationId xmlns:p14="http://schemas.microsoft.com/office/powerpoint/2010/main" val="14463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554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Mesh</vt:lpstr>
      <vt:lpstr>EMERGENCY AUTOMOBILE TECHNIAN SERVICE (MACHANIC KOTHAY ?)</vt:lpstr>
      <vt:lpstr>MEMBERS</vt:lpstr>
      <vt:lpstr>CONTENTS</vt:lpstr>
      <vt:lpstr>IDEA GENERATION</vt:lpstr>
      <vt:lpstr>USE CASE DIAGRAM</vt:lpstr>
      <vt:lpstr>ACTIVITY DIAGRAM</vt:lpstr>
      <vt:lpstr>USER INTERFACE OR MOCK DESIGN</vt:lpstr>
      <vt:lpstr>USER INTERFACE OR MOCK DESIGN</vt:lpstr>
      <vt:lpstr>JIRA</vt:lpstr>
      <vt:lpstr>GIT</vt:lpstr>
      <vt:lpstr>CLASS DIAGRAM</vt:lpstr>
      <vt:lpstr>CODE</vt:lpstr>
      <vt:lpstr>PROJECT SCHEDULING</vt:lpstr>
      <vt:lpstr>EFFORT ESTIMATION &amp; BUDGETING</vt:lpstr>
      <vt:lpstr>EFFORT ESTIMATION &amp; BUDGETING</vt:lpstr>
      <vt:lpstr>CONCLUSION</vt:lpstr>
      <vt:lpstr>QUESTION ANSWER SESSION </vt:lpstr>
      <vt:lpstr>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2021-04-08T16:28:10Z</dcterms:created>
  <dcterms:modified xsi:type="dcterms:W3CDTF">2021-04-12T17:48:23Z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